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96" autoAdjust="0"/>
  </p:normalViewPr>
  <p:slideViewPr>
    <p:cSldViewPr>
      <p:cViewPr varScale="1">
        <p:scale>
          <a:sx n="124" d="100"/>
          <a:sy n="124" d="100"/>
        </p:scale>
        <p:origin x="-37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1571188" cy="615711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F272A-40E3-4765-946A-92859319668A}" type="datetimeFigureOut">
              <a:rPr lang="sr-Latn-CS" smtClean="0"/>
              <a:pPr/>
              <a:t>30.5.2019.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4E693-BC59-4D4D-B27C-8CC42C6CABA8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oatia.eu/article.php?lang=1&amp;id=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U5wP5kYO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hAKwVTbPWGI" TargetMode="External"/><Relationship Id="rId4" Type="http://schemas.openxmlformats.org/officeDocument/2006/relationships/hyperlink" Target="https://www.youtube.com/watch?v=WYfyw8_m9O0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IUjOTdzHaU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OSqzlCtWxo8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x_SDcFxmW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-MUgi-nFGc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MofUsQ0KK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Jgx_3mHY4k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Zc7uWRnkz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qojwNV8o-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hlinkClick r:id="rId3"/>
              </a:rPr>
              <a:t>https://croatia.eu/article.php?lang=1&amp;id=6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Nastanak</a:t>
            </a:r>
            <a:r>
              <a:rPr lang="hr-HR" baseline="0" dirty="0" smtClean="0"/>
              <a:t> Ujedinjenih naroda: </a:t>
            </a:r>
            <a:r>
              <a:rPr lang="hr-HR" dirty="0" smtClean="0">
                <a:hlinkClick r:id="rId3"/>
              </a:rPr>
              <a:t>https://www.youtube.com/watch?v=FzU5wP5kYOg</a:t>
            </a:r>
            <a:endParaRPr lang="hr-HR" dirty="0" smtClean="0"/>
          </a:p>
          <a:p>
            <a:r>
              <a:rPr lang="hr-HR" dirty="0" smtClean="0"/>
              <a:t>Školski sat: Ujedinjeni narodi:</a:t>
            </a:r>
            <a:r>
              <a:rPr lang="hr-HR" baseline="0" dirty="0" smtClean="0"/>
              <a:t> </a:t>
            </a:r>
            <a:r>
              <a:rPr lang="hr-HR" dirty="0" smtClean="0">
                <a:hlinkClick r:id="rId4"/>
              </a:rPr>
              <a:t>https://www.youtube.com/watch?v=WYfyw8_m9O0</a:t>
            </a:r>
            <a:endParaRPr lang="hr-HR" dirty="0" smtClean="0"/>
          </a:p>
          <a:p>
            <a:r>
              <a:rPr lang="hr-HR" dirty="0" smtClean="0"/>
              <a:t>Kovanica od 25</a:t>
            </a:r>
            <a:r>
              <a:rPr lang="hr-HR" baseline="0" dirty="0" smtClean="0"/>
              <a:t> kuna u povodu 25. obljetnice primanja Republike Hrvatske u UN: </a:t>
            </a:r>
            <a:r>
              <a:rPr lang="hr-HR" dirty="0" smtClean="0">
                <a:hlinkClick r:id="rId5"/>
              </a:rPr>
              <a:t>https://www.youtube.com/watch?v=hAKwVTbPWGI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poslušati himnu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opisati zastavu i grb</a:t>
            </a:r>
            <a:endParaRPr lang="hr-HR" dirty="0" smtClean="0"/>
          </a:p>
          <a:p>
            <a:r>
              <a:rPr lang="hr-HR" dirty="0" smtClean="0"/>
              <a:t>Hrvatska himna u izvedbi:</a:t>
            </a:r>
          </a:p>
          <a:p>
            <a:r>
              <a:rPr lang="hr-HR" dirty="0" smtClean="0"/>
              <a:t>Mia Negovetić i klapa Sveti</a:t>
            </a:r>
            <a:r>
              <a:rPr lang="hr-HR" baseline="0" dirty="0" smtClean="0"/>
              <a:t> Juraj: </a:t>
            </a:r>
            <a:r>
              <a:rPr lang="hr-HR" dirty="0" smtClean="0">
                <a:hlinkClick r:id="rId3"/>
              </a:rPr>
              <a:t>https://www.youtube.com/watch?v=tIUjOTdzHaU</a:t>
            </a:r>
            <a:endParaRPr lang="hr-HR" dirty="0" smtClean="0"/>
          </a:p>
          <a:p>
            <a:r>
              <a:rPr lang="hr-HR" dirty="0" smtClean="0"/>
              <a:t>Domagoj Dorotić, Orkestar Oružanih snaga pri ceremoniji</a:t>
            </a:r>
            <a:r>
              <a:rPr lang="hr-HR" baseline="0" dirty="0" smtClean="0"/>
              <a:t> ulaska Hrvatske u EU</a:t>
            </a:r>
            <a:r>
              <a:rPr lang="hr-HR" dirty="0" smtClean="0"/>
              <a:t>: </a:t>
            </a:r>
            <a:r>
              <a:rPr lang="hr-HR" dirty="0" smtClean="0">
                <a:hlinkClick r:id="rId4"/>
              </a:rPr>
              <a:t>https://www.youtube.com/watch?v=OSqzlCtWxo8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imenuje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velike prirodne cjeline i regije  Hrvatske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određuje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na karti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geografski položaj Hrvatske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posebnosti položaja Hrvatske*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Turcizmi</a:t>
            </a:r>
            <a:r>
              <a:rPr lang="hr-HR" baseline="0" dirty="0" smtClean="0"/>
              <a:t> u hrvatskom jeziku: </a:t>
            </a:r>
            <a:r>
              <a:rPr lang="hr-HR" dirty="0" smtClean="0">
                <a:hlinkClick r:id="rId3"/>
              </a:rPr>
              <a:t>https://www.youtube.com/watch?v=ux_SDcFxmWg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Primorska Hrvatska: </a:t>
            </a:r>
            <a:r>
              <a:rPr lang="hr-HR" dirty="0" smtClean="0">
                <a:hlinkClick r:id="rId3"/>
              </a:rPr>
              <a:t>https://www.youtube.com/watch?v=0-MUgi-nFGc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hrvatski prag i važne prometnice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obrazlaže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prometno značenje hrvatskog praga</a:t>
            </a:r>
          </a:p>
          <a:p>
            <a:endParaRPr lang="hr-HR" dirty="0" smtClean="0"/>
          </a:p>
          <a:p>
            <a:r>
              <a:rPr lang="hr-HR" dirty="0" smtClean="0"/>
              <a:t>Starim</a:t>
            </a:r>
            <a:r>
              <a:rPr lang="hr-HR" baseline="0" dirty="0" smtClean="0"/>
              <a:t> cestama do mora, Jozefina: </a:t>
            </a:r>
            <a:r>
              <a:rPr lang="hr-HR" dirty="0" smtClean="0">
                <a:hlinkClick r:id="rId3"/>
              </a:rPr>
              <a:t>https://www.youtube.com/watch?v=uMofUsQ0KKs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Promo spot: Slavonija </a:t>
            </a:r>
            <a:r>
              <a:rPr lang="hr-HR" dirty="0" smtClean="0">
                <a:hlinkClick r:id="rId3"/>
              </a:rPr>
              <a:t>https://www.youtube.com/watch?v=iJgx_3mHY4k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važne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datume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vezane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hrvatsku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državnost,međunarodno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priznanje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članstvo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UN-a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EU-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Imenuje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simbole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kojima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predstavlja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Hrvatska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 kalendar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25.6.1991. </a:t>
            </a:r>
            <a:r>
              <a:rPr lang="hr-HR" dirty="0" smtClean="0">
                <a:hlinkClick r:id="rId3"/>
              </a:rPr>
              <a:t>https://www.youtube.com/watch?v=eZc7uWRnkzE</a:t>
            </a:r>
            <a:endParaRPr lang="hr-H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 kalendar – međunarodno priznanje Hrvatske: </a:t>
            </a:r>
            <a:r>
              <a:rPr lang="hr-HR" dirty="0" smtClean="0">
                <a:hlinkClick r:id="rId4"/>
              </a:rPr>
              <a:t>https://www.youtube.com/watch?v=qqojwNV8o-A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E693-BC59-4D4D-B27C-8CC42C6CABA8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 t="37889" r="3226" b="42777"/>
          <a:stretch>
            <a:fillRect/>
          </a:stretch>
        </p:blipFill>
        <p:spPr bwMode="auto">
          <a:xfrm>
            <a:off x="0" y="0"/>
            <a:ext cx="9144000" cy="76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tiff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Živimo u Hrvatskoj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Nastavna tema: Gdje živimo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Gorska Hrvatska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promet</a:t>
            </a:r>
          </a:p>
          <a:p>
            <a:r>
              <a:rPr lang="hr-HR" dirty="0" smtClean="0"/>
              <a:t>šumarstvo</a:t>
            </a:r>
          </a:p>
          <a:p>
            <a:r>
              <a:rPr lang="hr-HR" dirty="0" smtClean="0"/>
              <a:t>drvna </a:t>
            </a:r>
            <a:br>
              <a:rPr lang="hr-HR" dirty="0" smtClean="0"/>
            </a:br>
            <a:r>
              <a:rPr lang="hr-HR" dirty="0" smtClean="0"/>
              <a:t>industrija</a:t>
            </a:r>
          </a:p>
          <a:p>
            <a:r>
              <a:rPr lang="hr-HR" dirty="0" smtClean="0"/>
              <a:t>turizam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975" y="882650"/>
            <a:ext cx="3978769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6920"/>
          <a:stretch>
            <a:fillRect/>
          </a:stretch>
        </p:blipFill>
        <p:spPr bwMode="auto">
          <a:xfrm>
            <a:off x="5959475" y="2752725"/>
            <a:ext cx="2729669" cy="200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5" descr="H:\My Documents_Jasna\My Pictures_dio\zavižan, sv. juraj, senj\IMG_8575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174472" y="2752725"/>
            <a:ext cx="2573866" cy="19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Panonska - nizinska Hrvatska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030985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najveća i najnaseljenija regija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nizine, ravnice, plodno tlo, poljoprivreda</a:t>
            </a:r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8756"/>
          <a:stretch>
            <a:fillRect/>
          </a:stretch>
        </p:blipFill>
        <p:spPr bwMode="auto">
          <a:xfrm>
            <a:off x="4752975" y="1546227"/>
            <a:ext cx="4136437" cy="310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Svjetlana\Documents\školska knjiga\ppt predlosci i slike\originali\113_000003144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318" y="1666875"/>
            <a:ext cx="4714682" cy="307657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0375" y="1666875"/>
            <a:ext cx="4828193" cy="286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7C1BB"/>
              </a:clrFrom>
              <a:clrTo>
                <a:srgbClr val="C7C1BB">
                  <a:alpha val="0"/>
                </a:srgbClr>
              </a:clrTo>
            </a:clrChange>
          </a:blip>
          <a:srcRect b="9717"/>
          <a:stretch>
            <a:fillRect/>
          </a:stretch>
        </p:blipFill>
        <p:spPr bwMode="auto">
          <a:xfrm>
            <a:off x="4752976" y="1398097"/>
            <a:ext cx="3805170" cy="339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Prepoznatljivost Hrvatske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2908300" cy="3300463"/>
          </a:xfrm>
        </p:spPr>
        <p:txBody>
          <a:bodyPr>
            <a:normAutofit fontScale="85000" lnSpcReduction="10000"/>
          </a:bodyPr>
          <a:lstStyle/>
          <a:p>
            <a:r>
              <a:rPr lang="hr-HR" b="1" dirty="0" smtClean="0"/>
              <a:t>25. 06. 1991.</a:t>
            </a:r>
            <a:r>
              <a:rPr lang="hr-HR" dirty="0" smtClean="0"/>
              <a:t> – državnost</a:t>
            </a:r>
          </a:p>
          <a:p>
            <a:r>
              <a:rPr lang="hr-HR" b="1" dirty="0" smtClean="0"/>
              <a:t>15. 01. 1992. </a:t>
            </a:r>
            <a:r>
              <a:rPr lang="hr-HR" dirty="0" smtClean="0"/>
              <a:t>- međunarodno priznanje</a:t>
            </a:r>
          </a:p>
          <a:p>
            <a:r>
              <a:rPr lang="hr-HR" dirty="0" smtClean="0"/>
              <a:t>Državni simboli: zastava, grb, himna</a:t>
            </a:r>
            <a:endParaRPr lang="hr-HR" dirty="0"/>
          </a:p>
        </p:txBody>
      </p:sp>
      <p:pic>
        <p:nvPicPr>
          <p:cNvPr id="5" name="Picture 2" descr="Zastava Republike Hrvats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6476" y="1787525"/>
            <a:ext cx="5308599" cy="2654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Hrvatska i svijet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2968625" cy="3030985"/>
          </a:xfrm>
        </p:spPr>
        <p:txBody>
          <a:bodyPr/>
          <a:lstStyle/>
          <a:p>
            <a:r>
              <a:rPr lang="hr-HR" dirty="0" smtClean="0"/>
              <a:t>22. 05. 1992. – članica UN-a</a:t>
            </a:r>
          </a:p>
          <a:p>
            <a:r>
              <a:rPr lang="hr-HR" dirty="0" smtClean="0"/>
              <a:t>01. 07. 2013. – članica EU</a:t>
            </a:r>
          </a:p>
          <a:p>
            <a:endParaRPr lang="hr-HR" dirty="0"/>
          </a:p>
        </p:txBody>
      </p:sp>
      <p:pic>
        <p:nvPicPr>
          <p:cNvPr id="4" name="Picture 4" descr="C:\Users\Svjetlana\Documents\školska knjiga\ppt predlosci i slike\smanjene\035_sh2005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2075" y="882650"/>
            <a:ext cx="2292350" cy="1529933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449" y="2511425"/>
            <a:ext cx="5114976" cy="220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Svjetlana\Documents\školska knjiga\ppt predlosci i slike\smanjene\035_sh1283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8750" y="882381"/>
            <a:ext cx="2257563" cy="1508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030985"/>
          </a:xfrm>
        </p:spPr>
        <p:txBody>
          <a:bodyPr>
            <a:normAutofit lnSpcReduction="10000"/>
          </a:bodyPr>
          <a:lstStyle/>
          <a:p>
            <a:pPr lvl="0"/>
            <a:r>
              <a:rPr lang="hr-HR" dirty="0" smtClean="0"/>
              <a:t>Navedite velike prirodne cjeline i regije Hrvatske.</a:t>
            </a:r>
          </a:p>
          <a:p>
            <a:r>
              <a:rPr lang="hr-HR" dirty="0" smtClean="0"/>
              <a:t>Objasnite prirodna obilježja geografskih regija Hrvatske.</a:t>
            </a:r>
          </a:p>
          <a:p>
            <a:pPr lvl="0"/>
            <a:endParaRPr lang="hr-HR" dirty="0" smtClean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3300" y="822325"/>
            <a:ext cx="3985312" cy="393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030985"/>
          </a:xfrm>
        </p:spPr>
        <p:txBody>
          <a:bodyPr/>
          <a:lstStyle/>
          <a:p>
            <a:pPr lvl="0"/>
            <a:r>
              <a:rPr lang="hr-HR" dirty="0" smtClean="0"/>
              <a:t>Odredite geografski položaj Hrvatske.</a:t>
            </a:r>
          </a:p>
          <a:p>
            <a:pPr lvl="0"/>
            <a:r>
              <a:rPr lang="hr-HR" dirty="0" smtClean="0"/>
              <a:t>Opišite posebnosti geografskog položaja Hrvatske.</a:t>
            </a:r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300" y="942975"/>
            <a:ext cx="3619500" cy="381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030985"/>
          </a:xfrm>
        </p:spPr>
        <p:txBody>
          <a:bodyPr/>
          <a:lstStyle/>
          <a:p>
            <a:pPr lvl="0"/>
            <a:r>
              <a:rPr lang="hr-HR" dirty="0" smtClean="0"/>
              <a:t>Što je hrvatski prag?</a:t>
            </a:r>
          </a:p>
          <a:p>
            <a:pPr lvl="0"/>
            <a:r>
              <a:rPr lang="hr-HR" dirty="0" smtClean="0"/>
              <a:t>Kakvo značenje ima hrvatski prag?</a:t>
            </a:r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01" r="1895"/>
          <a:stretch>
            <a:fillRect/>
          </a:stretch>
        </p:blipFill>
        <p:spPr bwMode="auto">
          <a:xfrm>
            <a:off x="4632325" y="762000"/>
            <a:ext cx="4156109" cy="400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167168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hr-HR" dirty="0" smtClean="0"/>
              <a:t>Navedite važne datume vezane za hrvatsku državnost i međunarodno priznanje.</a:t>
            </a:r>
          </a:p>
          <a:p>
            <a:pPr lvl="0"/>
            <a:r>
              <a:rPr lang="hr-HR" dirty="0" smtClean="0"/>
              <a:t>Kada je Hrvatska postala članica UN-a i EU?</a:t>
            </a:r>
          </a:p>
          <a:p>
            <a:r>
              <a:rPr lang="hr-HR" dirty="0" smtClean="0"/>
              <a:t>Imenujte i opišite simbole Hrvatske. </a:t>
            </a:r>
            <a:endParaRPr lang="hr-HR" dirty="0"/>
          </a:p>
        </p:txBody>
      </p:sp>
      <p:pic>
        <p:nvPicPr>
          <p:cNvPr id="4" name="Picture 4" descr="C:\Users\Svjetlana\Documents\školska knjiga\ppt predlosci i slike\smanjene\035_sh2005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5825" y="3175000"/>
            <a:ext cx="2292350" cy="1529933"/>
          </a:xfrm>
          <a:prstGeom prst="rect">
            <a:avLst/>
          </a:prstGeom>
          <a:noFill/>
        </p:spPr>
      </p:pic>
      <p:pic>
        <p:nvPicPr>
          <p:cNvPr id="5" name="Picture 2" descr="C:\Users\Svjetlana\Documents\školska knjiga\ppt predlosci i slike\smanjene\035_sh1283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0" y="3175000"/>
            <a:ext cx="2257563" cy="1508394"/>
          </a:xfrm>
          <a:prstGeom prst="rect">
            <a:avLst/>
          </a:prstGeom>
          <a:noFill/>
        </p:spPr>
      </p:pic>
      <p:pic>
        <p:nvPicPr>
          <p:cNvPr id="6" name="Picture 2" descr="Zastava Republike Hrvats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" y="3295650"/>
            <a:ext cx="2292350" cy="114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209925" cy="3030985"/>
          </a:xfrm>
        </p:spPr>
        <p:txBody>
          <a:bodyPr/>
          <a:lstStyle/>
          <a:p>
            <a:r>
              <a:rPr lang="hr-HR" dirty="0" smtClean="0"/>
              <a:t>Zastava Republike Hrvatske</a:t>
            </a:r>
          </a:p>
          <a:p>
            <a:r>
              <a:rPr lang="hr-HR" dirty="0" smtClean="0"/>
              <a:t>Grb Republike Hrvatske</a:t>
            </a:r>
            <a:endParaRPr lang="hr-HR" dirty="0"/>
          </a:p>
        </p:txBody>
      </p:sp>
      <p:pic>
        <p:nvPicPr>
          <p:cNvPr id="1026" name="Picture 2" descr="Zastava Republike Hrvats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0" y="1787525"/>
            <a:ext cx="5308599" cy="2654300"/>
          </a:xfrm>
          <a:prstGeom prst="rect">
            <a:avLst/>
          </a:prstGeom>
          <a:noFill/>
        </p:spPr>
      </p:pic>
      <p:pic>
        <p:nvPicPr>
          <p:cNvPr id="1028" name="Picture 4" descr="C:\Users\Svjetlana\AppData\Local\Microsoft\Windows\Temporary Internet Files\Content.IE5\I1QKF4EE\339px-Musical_note_3_dennis_bo_01.svg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942975"/>
            <a:ext cx="603250" cy="852380"/>
          </a:xfrm>
          <a:prstGeom prst="rect">
            <a:avLst/>
          </a:prstGeom>
          <a:noFill/>
        </p:spPr>
      </p:pic>
      <p:pic>
        <p:nvPicPr>
          <p:cNvPr id="1030" name="Picture 6" descr="C:\Users\Svjetlana\AppData\Local\Microsoft\Windows\Temporary Internet Files\Content.IE5\X0CBUMGE\music_notes[1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975" y="1304925"/>
            <a:ext cx="1012825" cy="946602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Hrvatska himna: Lijepa naša domovino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782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200" dirty="0" smtClean="0"/>
              <a:t>Geografski položaj Hrvatske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657725" cy="3030985"/>
          </a:xfrm>
        </p:spPr>
        <p:txBody>
          <a:bodyPr>
            <a:normAutofit fontScale="85000" lnSpcReduction="10000"/>
          </a:bodyPr>
          <a:lstStyle/>
          <a:p>
            <a:r>
              <a:rPr lang="hr-HR" dirty="0" smtClean="0"/>
              <a:t>na dodiru Sredozemlja, Dinarida i Panonske nizine</a:t>
            </a:r>
          </a:p>
          <a:p>
            <a:r>
              <a:rPr lang="hr-HR" dirty="0" smtClean="0"/>
              <a:t>sredozemna, dinarska, gorska, panonska, nizinska, podunavska država</a:t>
            </a:r>
          </a:p>
          <a:p>
            <a:r>
              <a:rPr lang="hr-HR" dirty="0" smtClean="0"/>
              <a:t>dodirni i prijelazni položaj između europskih regija</a:t>
            </a:r>
          </a:p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225" y="870783"/>
            <a:ext cx="3619500" cy="381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800" dirty="0" smtClean="0"/>
              <a:t>Geografski položaj Hrvatske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030985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dio srednje i južne Europe, na granici s jugoistočnom Europom</a:t>
            </a:r>
          </a:p>
          <a:p>
            <a:r>
              <a:rPr lang="hr-HR" dirty="0" smtClean="0"/>
              <a:t>prema obilježjima je srednjoeuropska i sredozemna država</a:t>
            </a:r>
            <a:endParaRPr lang="hr-HR" dirty="0"/>
          </a:p>
        </p:txBody>
      </p:sp>
      <p:pic>
        <p:nvPicPr>
          <p:cNvPr id="4" name="Picture 2" descr="C:\Users\Svjetlana\Documents\školska knjiga\ppt\7\regije europe.jpg"/>
          <p:cNvPicPr>
            <a:picLocks noChangeAspect="1" noChangeArrowheads="1"/>
          </p:cNvPicPr>
          <p:nvPr/>
        </p:nvPicPr>
        <p:blipFill>
          <a:blip r:embed="rId2" cstate="print"/>
          <a:srcRect t="2582" b="31310"/>
          <a:stretch>
            <a:fillRect/>
          </a:stretch>
        </p:blipFill>
        <p:spPr bwMode="auto">
          <a:xfrm>
            <a:off x="4686265" y="806628"/>
            <a:ext cx="4229135" cy="3954026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>
          <a:xfrm rot="20597413">
            <a:off x="6606500" y="2556613"/>
            <a:ext cx="428628" cy="92869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Down Arrow 5"/>
          <p:cNvSpPr/>
          <p:nvPr/>
        </p:nvSpPr>
        <p:spPr>
          <a:xfrm rot="12002770">
            <a:off x="6400899" y="3642606"/>
            <a:ext cx="428628" cy="92869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400" y="2994025"/>
            <a:ext cx="2490787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565" y="1003300"/>
            <a:ext cx="311124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Jezični utjecaji na dodiru regija </a:t>
            </a:r>
            <a:endParaRPr lang="hr-HR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596" y="1438225"/>
            <a:ext cx="8286808" cy="3705275"/>
          </a:xfrm>
          <a:prstGeom prst="rect">
            <a:avLst/>
          </a:prstGeom>
        </p:spPr>
        <p:txBody>
          <a:bodyPr vert="horz" lIns="91440" tIns="45720" rIns="91440" bIns="45720" numCol="3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Romanizmi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Kordun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Škoj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Kumpanija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Lancun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Lumbrela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Germanizmi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Cigla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Bluza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Beštek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Špajza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Štrudl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Turcizmi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Barjak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Čarapa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Čekić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Benzin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Budala </a:t>
            </a: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600" dirty="0" smtClean="0"/>
              <a:t>Prirodne cjeline i regije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Panonska Hrvatska</a:t>
            </a:r>
          </a:p>
          <a:p>
            <a:r>
              <a:rPr lang="hr-HR" b="1" dirty="0" smtClean="0">
                <a:solidFill>
                  <a:srgbClr val="C00000"/>
                </a:solidFill>
              </a:rPr>
              <a:t>Gorska Hrvatska</a:t>
            </a:r>
          </a:p>
          <a:p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Primorska Hrvatska</a:t>
            </a:r>
            <a:endParaRPr lang="hr-H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25" y="882650"/>
            <a:ext cx="3985312" cy="393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9515" t="50829"/>
          <a:stretch>
            <a:fillRect/>
          </a:stretch>
        </p:blipFill>
        <p:spPr bwMode="auto">
          <a:xfrm>
            <a:off x="831850" y="2994025"/>
            <a:ext cx="3136873" cy="16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9975" b="51942"/>
          <a:stretch>
            <a:fillRect/>
          </a:stretch>
        </p:blipFill>
        <p:spPr bwMode="auto">
          <a:xfrm>
            <a:off x="831850" y="3054350"/>
            <a:ext cx="3108298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51507"/>
          <a:stretch>
            <a:fillRect/>
          </a:stretch>
        </p:blipFill>
        <p:spPr bwMode="auto">
          <a:xfrm>
            <a:off x="771525" y="2390775"/>
            <a:ext cx="2292350" cy="252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Primorska Hrvatska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490"/>
            <a:ext cx="3571876" cy="3030985"/>
          </a:xfrm>
        </p:spPr>
        <p:txBody>
          <a:bodyPr/>
          <a:lstStyle/>
          <a:p>
            <a:r>
              <a:rPr lang="hr-HR" dirty="0" smtClean="0"/>
              <a:t>Jadransko more</a:t>
            </a:r>
          </a:p>
          <a:p>
            <a:r>
              <a:rPr lang="hr-HR" dirty="0" smtClean="0"/>
              <a:t>otoci</a:t>
            </a:r>
          </a:p>
          <a:p>
            <a:r>
              <a:rPr lang="hr-HR" dirty="0" smtClean="0"/>
              <a:t>obala</a:t>
            </a:r>
          </a:p>
          <a:p>
            <a:r>
              <a:rPr lang="hr-HR" dirty="0" smtClean="0"/>
              <a:t>zaobalje</a:t>
            </a:r>
            <a:endParaRPr lang="hr-HR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0" y="762000"/>
            <a:ext cx="4572000" cy="4041775"/>
            <a:chOff x="4572000" y="762000"/>
            <a:chExt cx="4572000" cy="404177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838959"/>
              <a:ext cx="4343400" cy="3964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7889875" y="762000"/>
              <a:ext cx="1254125" cy="2654300"/>
            </a:xfrm>
            <a:prstGeom prst="rect">
              <a:avLst/>
            </a:prstGeom>
            <a:solidFill>
              <a:schemeClr val="bg1"/>
            </a:solidFill>
            <a:ln w="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Primorska Hrvatska</a:t>
            </a:r>
            <a:endParaRPr lang="hr-HR" dirty="0"/>
          </a:p>
        </p:txBody>
      </p:sp>
      <p:pic>
        <p:nvPicPr>
          <p:cNvPr id="4" name="Picture 2" descr="C:\Users\Svjetlana\Documents\školska knjiga\ppt predlosci i slike\slike2\originali\106_00002047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700" y="1545768"/>
            <a:ext cx="4535332" cy="2956382"/>
          </a:xfrm>
          <a:prstGeom prst="rect">
            <a:avLst/>
          </a:prstGeom>
          <a:noFill/>
        </p:spPr>
      </p:pic>
      <p:pic>
        <p:nvPicPr>
          <p:cNvPr id="5" name="Picture 4" descr="http://www.zadarskilist.hr/media/base/maslinik%20sangulin%2007.JPG"/>
          <p:cNvPicPr>
            <a:picLocks noChangeAspect="1" noChangeArrowheads="1"/>
          </p:cNvPicPr>
          <p:nvPr/>
        </p:nvPicPr>
        <p:blipFill>
          <a:blip r:embed="rId4" cstate="print"/>
          <a:srcRect t="3505" r="23437" b="26401"/>
          <a:stretch>
            <a:fillRect/>
          </a:stretch>
        </p:blipFill>
        <p:spPr bwMode="auto">
          <a:xfrm>
            <a:off x="5537980" y="882650"/>
            <a:ext cx="3317095" cy="2030879"/>
          </a:xfrm>
          <a:prstGeom prst="rect">
            <a:avLst/>
          </a:prstGeom>
          <a:noFill/>
        </p:spPr>
      </p:pic>
      <p:pic>
        <p:nvPicPr>
          <p:cNvPr id="6" name="Picture 8" descr="http://www.gnojidba.info/wp-content/uploads/2013/04/vinova-loza-gnojidba-info-20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9150" y="3214674"/>
            <a:ext cx="2942276" cy="1928826"/>
          </a:xfrm>
          <a:prstGeom prst="rect">
            <a:avLst/>
          </a:prstGeom>
          <a:noFill/>
        </p:spPr>
      </p:pic>
      <p:pic>
        <p:nvPicPr>
          <p:cNvPr id="7" name="Picture 12" descr="http://www.znet.hr/wp-content/uploads/lavanda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" y="3161095"/>
            <a:ext cx="2643206" cy="1982405"/>
          </a:xfrm>
          <a:prstGeom prst="rect">
            <a:avLst/>
          </a:prstGeom>
          <a:noFill/>
        </p:spPr>
      </p:pic>
      <p:pic>
        <p:nvPicPr>
          <p:cNvPr id="8" name="Picture 10" descr="http://www.giardinihanbury.com/hanbury4/images/zoom/LXOPQA/viewsize/Agrumi.gif"/>
          <p:cNvPicPr>
            <a:picLocks noChangeAspect="1" noChangeArrowheads="1"/>
          </p:cNvPicPr>
          <p:nvPr/>
        </p:nvPicPr>
        <p:blipFill>
          <a:blip r:embed="rId7" cstate="print"/>
          <a:srcRect l="9999" t="15000" r="13750" b="4999"/>
          <a:stretch>
            <a:fillRect/>
          </a:stretch>
        </p:blipFill>
        <p:spPr bwMode="auto">
          <a:xfrm>
            <a:off x="3228958" y="2832191"/>
            <a:ext cx="2428892" cy="191125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030985"/>
          </a:xfrm>
        </p:spPr>
        <p:txBody>
          <a:bodyPr/>
          <a:lstStyle/>
          <a:p>
            <a:r>
              <a:rPr lang="hr-HR" dirty="0" smtClean="0"/>
              <a:t>razvoj turizma</a:t>
            </a:r>
          </a:p>
          <a:p>
            <a:r>
              <a:rPr lang="hr-HR" dirty="0" smtClean="0"/>
              <a:t>uzgoj sredozemnih kultura </a:t>
            </a:r>
          </a:p>
          <a:p>
            <a:r>
              <a:rPr lang="hr-HR" dirty="0" smtClean="0"/>
              <a:t>pomorstvo</a:t>
            </a:r>
          </a:p>
          <a:p>
            <a:r>
              <a:rPr lang="hr-HR" dirty="0" smtClean="0"/>
              <a:t>brodogradnja</a:t>
            </a:r>
            <a:endParaRPr lang="hr-H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4850" y="2705869"/>
            <a:ext cx="5596818" cy="203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 l="4406" t="3218" r="14822" b="8812"/>
          <a:stretch>
            <a:fillRect/>
          </a:stretch>
        </p:blipFill>
        <p:spPr bwMode="auto">
          <a:xfrm>
            <a:off x="4330700" y="1415704"/>
            <a:ext cx="4464050" cy="33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Gorska Hrvatska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575"/>
            <a:ext cx="4114800" cy="3317875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najmanja i najslabije naseljena</a:t>
            </a:r>
          </a:p>
          <a:p>
            <a:r>
              <a:rPr lang="hr-HR" dirty="0" smtClean="0"/>
              <a:t>hrvatski prag - najniži i najuži dio Dinarida </a:t>
            </a:r>
          </a:p>
          <a:p>
            <a:r>
              <a:rPr lang="hr-HR" dirty="0" smtClean="0"/>
              <a:t>prometno značenje –važne prometnice, najbolja veza između srednje i južne Europe</a:t>
            </a:r>
          </a:p>
          <a:p>
            <a:endParaRPr lang="hr-HR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975" y="882650"/>
            <a:ext cx="4159250" cy="383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801" r="1895"/>
          <a:stretch>
            <a:fillRect/>
          </a:stretch>
        </p:blipFill>
        <p:spPr bwMode="auto">
          <a:xfrm>
            <a:off x="4752975" y="762000"/>
            <a:ext cx="4156109" cy="400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469</Words>
  <Application>Microsoft Office PowerPoint</Application>
  <PresentationFormat>On-screen Show (16:9)</PresentationFormat>
  <Paragraphs>112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Živimo u Hrvatskoj</vt:lpstr>
      <vt:lpstr>Hrvatska himna: Lijepa naša domovino</vt:lpstr>
      <vt:lpstr>Geografski položaj Hrvatske</vt:lpstr>
      <vt:lpstr>Geografski položaj Hrvatske</vt:lpstr>
      <vt:lpstr>Jezični utjecaji na dodiru regija </vt:lpstr>
      <vt:lpstr>Prirodne cjeline i regije</vt:lpstr>
      <vt:lpstr>Primorska Hrvatska</vt:lpstr>
      <vt:lpstr>Primorska Hrvatska</vt:lpstr>
      <vt:lpstr>Gorska Hrvatska</vt:lpstr>
      <vt:lpstr>Gorska Hrvatska</vt:lpstr>
      <vt:lpstr>Panonska - nizinska Hrvatska</vt:lpstr>
      <vt:lpstr>Prepoznatljivost Hrvatske</vt:lpstr>
      <vt:lpstr>Hrvatska i svijet</vt:lpstr>
      <vt:lpstr>Ponavljanje</vt:lpstr>
      <vt:lpstr>Slide 15</vt:lpstr>
      <vt:lpstr>Slide 16</vt:lpstr>
      <vt:lpstr>Ponavljanje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12</cp:revision>
  <dcterms:created xsi:type="dcterms:W3CDTF">2019-03-27T12:00:31Z</dcterms:created>
  <dcterms:modified xsi:type="dcterms:W3CDTF">2019-05-30T06:23:29Z</dcterms:modified>
</cp:coreProperties>
</file>